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256" r:id="rId2"/>
    <p:sldId id="388" r:id="rId3"/>
    <p:sldId id="513" r:id="rId4"/>
    <p:sldId id="514" r:id="rId5"/>
    <p:sldId id="476" r:id="rId6"/>
    <p:sldId id="515" r:id="rId7"/>
    <p:sldId id="477" r:id="rId8"/>
    <p:sldId id="491" r:id="rId9"/>
  </p:sldIdLst>
  <p:sldSz cx="9144000" cy="6858000" type="letter"/>
  <p:notesSz cx="6669088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85">
          <p15:clr>
            <a:srgbClr val="A4A3A4"/>
          </p15:clr>
        </p15:guide>
        <p15:guide id="2" pos="27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9E9A00"/>
    <a:srgbClr val="00FF99"/>
    <a:srgbClr val="0000FF"/>
    <a:srgbClr val="DEA900"/>
    <a:srgbClr val="00CC00"/>
    <a:srgbClr val="FF33CC"/>
    <a:srgbClr val="A27B00"/>
    <a:srgbClr val="008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 autoAdjust="0"/>
    <p:restoredTop sz="65418" autoAdjust="0"/>
  </p:normalViewPr>
  <p:slideViewPr>
    <p:cSldViewPr>
      <p:cViewPr varScale="1">
        <p:scale>
          <a:sx n="75" d="100"/>
          <a:sy n="75" d="100"/>
        </p:scale>
        <p:origin x="301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685" y="312"/>
      </p:cViewPr>
      <p:guideLst>
        <p:guide orient="horz" pos="2385"/>
        <p:guide pos="27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6620" y="10181"/>
            <a:ext cx="2875232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7236" y="10181"/>
            <a:ext cx="2875233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6620" y="9442928"/>
            <a:ext cx="2875232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7236" y="9442928"/>
            <a:ext cx="2875233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97D9DDEA-1A11-452C-826D-7CC0EAEF925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3598" y="-5091"/>
            <a:ext cx="2911494" cy="48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1193" y="-5091"/>
            <a:ext cx="2911494" cy="48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6125"/>
            <a:ext cx="4962525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61210" y="4722313"/>
            <a:ext cx="4946668" cy="44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3598" y="9444624"/>
            <a:ext cx="2911494" cy="4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1193" y="9444624"/>
            <a:ext cx="2911494" cy="4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FC65170B-CA6E-4BD2-B10A-5B29D404232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8788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5988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4775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33563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5D398D-F2AF-4CBF-8446-42A524863126}" type="slidenum">
              <a:rPr lang="ko-KR" altLang="en-US" smtClean="0">
                <a:ea typeface="굴림" pitchFamily="34" charset="-127"/>
              </a:rPr>
              <a:pPr/>
              <a:t>1</a:t>
            </a:fld>
            <a:endParaRPr lang="en-US" altLang="ko-KR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/>
              <a:t>Khái</a:t>
            </a:r>
            <a:r>
              <a:rPr lang="en-US" sz="1400" dirty="0"/>
              <a:t> </a:t>
            </a:r>
            <a:r>
              <a:rPr lang="en-US" sz="1400" dirty="0" err="1"/>
              <a:t>niệm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rất</a:t>
            </a:r>
            <a:r>
              <a:rPr lang="en-US" sz="1400" dirty="0"/>
              <a:t> </a:t>
            </a:r>
            <a:r>
              <a:rPr lang="en-US" sz="1400" dirty="0" err="1"/>
              <a:t>dễ</a:t>
            </a:r>
            <a:r>
              <a:rPr lang="en-US" sz="1400" dirty="0"/>
              <a:t> </a:t>
            </a:r>
            <a:r>
              <a:rPr lang="en-US" sz="1400" dirty="0" err="1"/>
              <a:t>gây</a:t>
            </a:r>
            <a:r>
              <a:rPr lang="en-US" sz="1400" dirty="0"/>
              <a:t> </a:t>
            </a:r>
            <a:r>
              <a:rPr lang="en-US" sz="1400" dirty="0" err="1"/>
              <a:t>nhầm</a:t>
            </a:r>
            <a:r>
              <a:rPr lang="en-US" sz="1400" dirty="0"/>
              <a:t> </a:t>
            </a:r>
            <a:r>
              <a:rPr lang="en-US" sz="1400" dirty="0" err="1"/>
              <a:t>lẫn</a:t>
            </a:r>
            <a:r>
              <a:rPr lang="en-US" sz="1400" dirty="0"/>
              <a:t> do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gọi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từng</a:t>
            </a:r>
            <a:r>
              <a:rPr lang="en-US" sz="1400" dirty="0"/>
              <a:t> </a:t>
            </a:r>
            <a:r>
              <a:rPr lang="en-US" sz="1400" dirty="0" err="1"/>
              <a:t>trường</a:t>
            </a:r>
            <a:r>
              <a:rPr lang="en-US" sz="1400" dirty="0"/>
              <a:t> </a:t>
            </a:r>
            <a:r>
              <a:rPr lang="en-US" sz="1400" dirty="0" err="1"/>
              <a:t>hợp</a:t>
            </a:r>
            <a:r>
              <a:rPr lang="en-US" sz="1400" dirty="0"/>
              <a:t>:</a:t>
            </a:r>
          </a:p>
          <a:p>
            <a:pPr marL="228600" indent="-228600">
              <a:buAutoNum type="arabicPeriod"/>
            </a:pP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1024x768 </a:t>
            </a:r>
            <a:r>
              <a:rPr lang="en-US" sz="1400" dirty="0" err="1"/>
              <a:t>nghĩa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chứa</a:t>
            </a:r>
            <a:r>
              <a:rPr lang="en-US" sz="1400" dirty="0"/>
              <a:t> 1024x768 </a:t>
            </a:r>
            <a:r>
              <a:rPr lang="en-US" sz="1400" dirty="0" err="1"/>
              <a:t>điểm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endParaRPr lang="en-US" sz="1400" dirty="0"/>
          </a:p>
          <a:p>
            <a:pPr marL="228600" indent="-228600">
              <a:buAutoNum type="arabicPeriod"/>
            </a:pPr>
            <a:r>
              <a:rPr lang="en-US" sz="1400" dirty="0" err="1"/>
              <a:t>Nhưng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hiểu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ý</a:t>
            </a:r>
            <a:r>
              <a:rPr lang="en-US" sz="1400" dirty="0"/>
              <a:t> </a:t>
            </a:r>
            <a:r>
              <a:rPr lang="en-US" sz="1400" dirty="0" err="1"/>
              <a:t>nghĩ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mức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chi </a:t>
            </a:r>
            <a:r>
              <a:rPr lang="en-US" sz="1400" dirty="0" err="1"/>
              <a:t>tiết</a:t>
            </a:r>
            <a:r>
              <a:rPr lang="en-US" sz="1400" dirty="0"/>
              <a:t>, hay </a:t>
            </a:r>
            <a:r>
              <a:rPr lang="en-US" sz="1400" dirty="0" err="1"/>
              <a:t>khả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biệt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chi </a:t>
            </a:r>
            <a:r>
              <a:rPr lang="en-US" sz="1400" dirty="0" err="1"/>
              <a:t>tiết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endParaRPr lang="en-US" sz="1400" dirty="0"/>
          </a:p>
          <a:p>
            <a:pPr marL="228600" indent="-228600">
              <a:buAutoNum type="arabicPeriod"/>
            </a:pPr>
            <a:r>
              <a:rPr lang="en-US" sz="1400" dirty="0" err="1"/>
              <a:t>Vậy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đo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người</a:t>
            </a:r>
            <a:r>
              <a:rPr lang="en-US" sz="1400" dirty="0"/>
              <a:t> ta dung 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DPI</a:t>
            </a:r>
          </a:p>
          <a:p>
            <a:pPr marL="228600" indent="-228600">
              <a:buAutoNum type="arabicPeriod"/>
            </a:pPr>
            <a:r>
              <a:rPr lang="en-US" sz="1400" dirty="0" err="1"/>
              <a:t>Lúc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,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kích</a:t>
            </a:r>
            <a:r>
              <a:rPr lang="en-US" sz="1400" dirty="0"/>
              <a:t> </a:t>
            </a:r>
            <a:r>
              <a:rPr lang="en-US" sz="1400" dirty="0" err="1"/>
              <a:t>thước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dirty="0" err="1"/>
              <a:t>lí</a:t>
            </a:r>
            <a:r>
              <a:rPr lang="en-US" sz="1400" dirty="0"/>
              <a:t> ,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DPI </a:t>
            </a:r>
            <a:r>
              <a:rPr lang="en-US" sz="1400" b="1" dirty="0" err="1"/>
              <a:t>cao</a:t>
            </a:r>
            <a:r>
              <a:rPr lang="en-US" sz="1400" b="1" dirty="0"/>
              <a:t> </a:t>
            </a:r>
            <a:r>
              <a:rPr lang="en-US" sz="1400" b="1" dirty="0" err="1"/>
              <a:t>hơn</a:t>
            </a:r>
            <a:r>
              <a:rPr lang="en-US" sz="1400" b="1" dirty="0"/>
              <a:t> </a:t>
            </a:r>
            <a:r>
              <a:rPr lang="en-US" sz="1400" b="1" dirty="0" err="1"/>
              <a:t>tức</a:t>
            </a:r>
            <a:r>
              <a:rPr lang="en-US" sz="1400" b="1" dirty="0"/>
              <a:t> </a:t>
            </a:r>
            <a:r>
              <a:rPr lang="en-US" sz="1400" b="1" dirty="0" err="1"/>
              <a:t>kích</a:t>
            </a:r>
            <a:r>
              <a:rPr lang="en-US" sz="1400" b="1" dirty="0"/>
              <a:t> </a:t>
            </a:r>
            <a:r>
              <a:rPr lang="en-US" sz="1400" b="1" dirty="0" err="1"/>
              <a:t>thước</a:t>
            </a:r>
            <a:r>
              <a:rPr lang="en-US" sz="1400" b="1" dirty="0"/>
              <a:t>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từng</a:t>
            </a:r>
            <a:r>
              <a:rPr lang="en-US" sz="1400" b="1" dirty="0"/>
              <a:t> pixel </a:t>
            </a:r>
            <a:r>
              <a:rPr lang="en-US" sz="1400" b="1" dirty="0" err="1"/>
              <a:t>nhỏ</a:t>
            </a:r>
            <a:r>
              <a:rPr lang="en-US" sz="1400" b="1" dirty="0"/>
              <a:t> </a:t>
            </a:r>
            <a:r>
              <a:rPr lang="en-US" sz="1400" b="1" dirty="0" err="1"/>
              <a:t>hơn</a:t>
            </a:r>
            <a:r>
              <a:rPr lang="en-US" sz="1400" b="1" dirty="0"/>
              <a:t> </a:t>
            </a:r>
            <a:r>
              <a:rPr lang="en-US" sz="1400" b="1" dirty="0" err="1"/>
              <a:t>và</a:t>
            </a:r>
            <a:r>
              <a:rPr lang="en-US" sz="1400" b="1" dirty="0"/>
              <a:t> </a:t>
            </a:r>
            <a:r>
              <a:rPr lang="en-US" sz="1400" b="1" dirty="0" err="1"/>
              <a:t>số</a:t>
            </a:r>
            <a:r>
              <a:rPr lang="en-US" sz="1400" b="1" dirty="0"/>
              <a:t> </a:t>
            </a:r>
            <a:r>
              <a:rPr lang="en-US" sz="1400" b="1" dirty="0" err="1"/>
              <a:t>lượng</a:t>
            </a:r>
            <a:r>
              <a:rPr lang="en-US" sz="1400" b="1" dirty="0"/>
              <a:t> </a:t>
            </a:r>
            <a:r>
              <a:rPr lang="en-US" sz="1400" b="1" dirty="0" err="1"/>
              <a:t>sẽ</a:t>
            </a:r>
            <a:r>
              <a:rPr lang="en-US" sz="1400" b="1" dirty="0"/>
              <a:t> </a:t>
            </a:r>
            <a:r>
              <a:rPr lang="en-US" sz="1400" b="1" dirty="0" err="1"/>
              <a:t>nhiều</a:t>
            </a:r>
            <a:r>
              <a:rPr lang="en-US" sz="1400" b="1" dirty="0"/>
              <a:t> </a:t>
            </a:r>
            <a:r>
              <a:rPr lang="en-US" sz="1400" b="1" dirty="0" err="1"/>
              <a:t>hơn</a:t>
            </a:r>
            <a:r>
              <a:rPr lang="en-US" sz="1400" dirty="0"/>
              <a:t>,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thấp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ngược</a:t>
            </a:r>
            <a:r>
              <a:rPr lang="en-US" sz="1400" dirty="0"/>
              <a:t>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282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err="1"/>
              <a:t>Các</a:t>
            </a:r>
            <a:r>
              <a:rPr lang="en-US" sz="1400" b="1" dirty="0"/>
              <a:t> </a:t>
            </a:r>
            <a:r>
              <a:rPr lang="en-US" sz="1400" b="1" dirty="0" err="1"/>
              <a:t>yếu</a:t>
            </a:r>
            <a:r>
              <a:rPr lang="en-US" sz="1400" b="1" dirty="0"/>
              <a:t> </a:t>
            </a:r>
            <a:r>
              <a:rPr lang="en-US" sz="1400" b="1" dirty="0" err="1"/>
              <a:t>tố</a:t>
            </a:r>
            <a:r>
              <a:rPr lang="en-US" sz="1400" b="1" dirty="0"/>
              <a:t> </a:t>
            </a:r>
            <a:r>
              <a:rPr lang="en-US" sz="1400" b="1" dirty="0" err="1"/>
              <a:t>ảnh</a:t>
            </a:r>
            <a:r>
              <a:rPr lang="en-US" sz="1400" b="1" dirty="0"/>
              <a:t> </a:t>
            </a:r>
            <a:r>
              <a:rPr lang="en-US" sz="1400" b="1" dirty="0" err="1"/>
              <a:t>hưởng</a:t>
            </a:r>
            <a:r>
              <a:rPr lang="en-US" sz="1400" b="1" dirty="0"/>
              <a:t> </a:t>
            </a:r>
            <a:r>
              <a:rPr lang="en-US" sz="1400" b="1" dirty="0" err="1"/>
              <a:t>đến</a:t>
            </a:r>
            <a:r>
              <a:rPr lang="en-US" sz="1400" b="1" dirty="0"/>
              <a:t> </a:t>
            </a:r>
            <a:r>
              <a:rPr lang="en-US" sz="1400" b="1" dirty="0" err="1"/>
              <a:t>nhất</a:t>
            </a:r>
            <a:r>
              <a:rPr lang="en-US" sz="1400" b="1" dirty="0"/>
              <a:t> </a:t>
            </a:r>
            <a:r>
              <a:rPr lang="en-US" sz="1400" b="1" dirty="0" err="1"/>
              <a:t>lượng</a:t>
            </a:r>
            <a:r>
              <a:rPr lang="en-US" sz="1400" b="1" dirty="0"/>
              <a:t> </a:t>
            </a:r>
            <a:r>
              <a:rPr lang="en-US" sz="1400" b="1" dirty="0" err="1"/>
              <a:t>ảnh</a:t>
            </a:r>
            <a:r>
              <a:rPr lang="en-US" sz="1400" b="1" dirty="0"/>
              <a:t>:</a:t>
            </a:r>
          </a:p>
          <a:p>
            <a:pPr marL="342900" indent="-342900">
              <a:buAutoNum type="arabicPeriod"/>
            </a:pPr>
            <a:r>
              <a:rPr lang="en-US" sz="1400" b="0" dirty="0"/>
              <a:t>Do </a:t>
            </a:r>
            <a:r>
              <a:rPr lang="en-US" sz="1400" b="0" dirty="0" err="1"/>
              <a:t>hạn</a:t>
            </a:r>
            <a:r>
              <a:rPr lang="en-US" sz="1400" b="0" dirty="0"/>
              <a:t> </a:t>
            </a:r>
            <a:r>
              <a:rPr lang="en-US" sz="1400" b="0" dirty="0" err="1"/>
              <a:t>chế</a:t>
            </a:r>
            <a:r>
              <a:rPr lang="en-US" sz="1400" b="0" dirty="0"/>
              <a:t> </a:t>
            </a:r>
            <a:r>
              <a:rPr lang="en-US" sz="1400" b="0" dirty="0" err="1"/>
              <a:t>của</a:t>
            </a:r>
            <a:r>
              <a:rPr lang="en-US" sz="1400" b="0" dirty="0"/>
              <a:t> </a:t>
            </a:r>
            <a:r>
              <a:rPr lang="en-US" sz="1400" b="0" dirty="0" err="1"/>
              <a:t>cảm</a:t>
            </a:r>
            <a:r>
              <a:rPr lang="en-US" sz="1400" b="0" dirty="0"/>
              <a:t> </a:t>
            </a:r>
            <a:r>
              <a:rPr lang="en-US" sz="1400" b="0" dirty="0" err="1"/>
              <a:t>biến</a:t>
            </a:r>
            <a:r>
              <a:rPr lang="en-US" sz="1400" b="0" dirty="0"/>
              <a:t> </a:t>
            </a:r>
            <a:r>
              <a:rPr lang="en-US" sz="1400" b="0" dirty="0" err="1"/>
              <a:t>trong</a:t>
            </a:r>
            <a:r>
              <a:rPr lang="en-US" sz="1400" b="0" dirty="0"/>
              <a:t> </a:t>
            </a:r>
            <a:r>
              <a:rPr lang="en-US" sz="1400" b="0" dirty="0" err="1"/>
              <a:t>các</a:t>
            </a:r>
            <a:r>
              <a:rPr lang="en-US" sz="1400" b="0" dirty="0"/>
              <a:t> </a:t>
            </a:r>
            <a:r>
              <a:rPr lang="en-US" sz="1400" b="0" dirty="0" err="1"/>
              <a:t>máy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số</a:t>
            </a:r>
            <a:r>
              <a:rPr lang="en-US" sz="1400" b="0" dirty="0"/>
              <a:t> </a:t>
            </a:r>
            <a:r>
              <a:rPr lang="en-US" sz="1400" b="0" dirty="0" err="1"/>
              <a:t>và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thực</a:t>
            </a:r>
            <a:r>
              <a:rPr lang="en-US" sz="1400" b="0" dirty="0"/>
              <a:t> </a:t>
            </a:r>
            <a:r>
              <a:rPr lang="en-US" sz="1400" b="0" dirty="0" err="1"/>
              <a:t>tế</a:t>
            </a:r>
            <a:r>
              <a:rPr lang="en-US" sz="1400" b="0" dirty="0"/>
              <a:t> </a:t>
            </a:r>
            <a:r>
              <a:rPr lang="en-US" sz="1400" b="0" dirty="0" err="1"/>
              <a:t>sau</a:t>
            </a:r>
            <a:r>
              <a:rPr lang="en-US" sz="1400" b="0" dirty="0"/>
              <a:t> </a:t>
            </a:r>
            <a:r>
              <a:rPr lang="en-US" sz="1400" b="0" dirty="0" err="1"/>
              <a:t>khi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r>
              <a:rPr lang="en-US" sz="1400" b="0" dirty="0"/>
              <a:t> </a:t>
            </a:r>
            <a:r>
              <a:rPr lang="en-US" sz="1400" b="0" dirty="0" err="1"/>
              <a:t>ghi</a:t>
            </a:r>
            <a:r>
              <a:rPr lang="en-US" sz="1400" b="0" dirty="0"/>
              <a:t> </a:t>
            </a:r>
            <a:r>
              <a:rPr lang="en-US" sz="1400" b="0" dirty="0" err="1"/>
              <a:t>nhận</a:t>
            </a:r>
            <a:r>
              <a:rPr lang="en-US" sz="1400" b="0" dirty="0"/>
              <a:t> </a:t>
            </a:r>
            <a:r>
              <a:rPr lang="en-US" sz="1400" b="0" dirty="0" err="1"/>
              <a:t>sẽ</a:t>
            </a:r>
            <a:r>
              <a:rPr lang="en-US" sz="1400" b="0" dirty="0"/>
              <a:t> </a:t>
            </a:r>
            <a:r>
              <a:rPr lang="en-US" sz="1400" b="0" dirty="0" err="1"/>
              <a:t>bị</a:t>
            </a:r>
            <a:r>
              <a:rPr lang="en-US" sz="1400" b="0" dirty="0"/>
              <a:t> </a:t>
            </a:r>
            <a:r>
              <a:rPr lang="en-US" sz="1400" b="0" dirty="0" err="1"/>
              <a:t>làm</a:t>
            </a:r>
            <a:r>
              <a:rPr lang="en-US" sz="1400" b="0" dirty="0"/>
              <a:t> </a:t>
            </a:r>
            <a:r>
              <a:rPr lang="en-US" sz="1400" b="0" dirty="0" err="1"/>
              <a:t>giảm</a:t>
            </a:r>
            <a:r>
              <a:rPr lang="en-US" sz="1400" b="0" dirty="0"/>
              <a:t> </a:t>
            </a:r>
            <a:r>
              <a:rPr lang="en-US" sz="1400" b="0" dirty="0" err="1"/>
              <a:t>mẫu</a:t>
            </a:r>
            <a:r>
              <a:rPr lang="en-US" sz="1400" b="0" dirty="0"/>
              <a:t> </a:t>
            </a:r>
            <a:r>
              <a:rPr lang="en-US" sz="1400" b="0" dirty="0" err="1"/>
              <a:t>tuỳ</a:t>
            </a:r>
            <a:r>
              <a:rPr lang="en-US" sz="1400" b="0" dirty="0"/>
              <a:t> </a:t>
            </a:r>
            <a:r>
              <a:rPr lang="en-US" sz="1400" b="0" dirty="0" err="1"/>
              <a:t>thuộc</a:t>
            </a:r>
            <a:r>
              <a:rPr lang="en-US" sz="1400" b="0" dirty="0"/>
              <a:t> </a:t>
            </a:r>
            <a:r>
              <a:rPr lang="en-US" sz="1400" b="0" dirty="0" err="1"/>
              <a:t>vào</a:t>
            </a:r>
            <a:r>
              <a:rPr lang="en-US" sz="1400" b="0" dirty="0"/>
              <a:t> chat </a:t>
            </a:r>
            <a:r>
              <a:rPr lang="en-US" sz="1400" b="0" dirty="0" err="1"/>
              <a:t>lượng</a:t>
            </a:r>
            <a:r>
              <a:rPr lang="en-US" sz="1400" b="0" dirty="0"/>
              <a:t> </a:t>
            </a:r>
            <a:r>
              <a:rPr lang="en-US" sz="1400" b="0" dirty="0" err="1"/>
              <a:t>cảm</a:t>
            </a:r>
            <a:r>
              <a:rPr lang="en-US" sz="1400" b="0" dirty="0"/>
              <a:t> </a:t>
            </a:r>
            <a:r>
              <a:rPr lang="en-US" sz="1400" b="0" dirty="0" err="1"/>
              <a:t>biến</a:t>
            </a:r>
            <a:r>
              <a:rPr lang="en-US" sz="1400" b="0" dirty="0"/>
              <a:t> </a:t>
            </a:r>
            <a:r>
              <a:rPr lang="en-US" sz="1400" b="0" dirty="0" err="1"/>
              <a:t>làm</a:t>
            </a:r>
            <a:r>
              <a:rPr lang="en-US" sz="1400" b="0" dirty="0"/>
              <a:t> </a:t>
            </a:r>
            <a:r>
              <a:rPr lang="en-US" sz="1400" b="0" dirty="0" err="1"/>
              <a:t>cho</a:t>
            </a:r>
            <a:r>
              <a:rPr lang="en-US" sz="1400" b="0" dirty="0"/>
              <a:t> </a:t>
            </a:r>
            <a:r>
              <a:rPr lang="en-US" sz="1400" b="0" dirty="0" err="1"/>
              <a:t>anh</a:t>
            </a:r>
            <a:r>
              <a:rPr lang="en-US" sz="1400" b="0" dirty="0"/>
              <a:t> </a:t>
            </a:r>
            <a:r>
              <a:rPr lang="en-US" sz="1400" b="0" dirty="0" err="1"/>
              <a:t>không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r>
              <a:rPr lang="en-US" sz="1400" b="0" dirty="0"/>
              <a:t> </a:t>
            </a:r>
            <a:r>
              <a:rPr lang="en-US" sz="1400" b="0" dirty="0" err="1"/>
              <a:t>như</a:t>
            </a:r>
            <a:r>
              <a:rPr lang="en-US" sz="1400" b="0" dirty="0"/>
              <a:t> ban </a:t>
            </a:r>
            <a:r>
              <a:rPr lang="en-US" sz="1400" b="0" dirty="0" err="1"/>
              <a:t>đầu</a:t>
            </a:r>
            <a:endParaRPr lang="en-US" sz="1400" b="0" dirty="0"/>
          </a:p>
          <a:p>
            <a:pPr marL="342900" indent="-342900">
              <a:buAutoNum type="arabicPeriod"/>
            </a:pPr>
            <a:r>
              <a:rPr lang="en-US" sz="1400" b="0" dirty="0" err="1"/>
              <a:t>Ngoài</a:t>
            </a:r>
            <a:r>
              <a:rPr lang="en-US" sz="1400" b="0" dirty="0"/>
              <a:t> </a:t>
            </a:r>
            <a:r>
              <a:rPr lang="en-US" sz="1400" b="0" dirty="0" err="1"/>
              <a:t>ra</a:t>
            </a:r>
            <a:r>
              <a:rPr lang="en-US" sz="1400" b="0" dirty="0"/>
              <a:t> </a:t>
            </a:r>
            <a:r>
              <a:rPr lang="en-US" sz="1400" b="0" dirty="0" err="1"/>
              <a:t>cho</a:t>
            </a:r>
            <a:r>
              <a:rPr lang="en-US" sz="1400" b="0" dirty="0"/>
              <a:t> </a:t>
            </a:r>
            <a:r>
              <a:rPr lang="en-US" sz="1400" b="0" dirty="0" err="1"/>
              <a:t>các</a:t>
            </a:r>
            <a:r>
              <a:rPr lang="en-US" sz="1400" b="0" dirty="0"/>
              <a:t> </a:t>
            </a:r>
            <a:r>
              <a:rPr lang="en-US" sz="1400" b="0" dirty="0" err="1"/>
              <a:t>yếu</a:t>
            </a:r>
            <a:r>
              <a:rPr lang="en-US" sz="1400" b="0" dirty="0"/>
              <a:t> </a:t>
            </a:r>
            <a:r>
              <a:rPr lang="en-US" sz="1400" b="0" dirty="0" err="1"/>
              <a:t>tố</a:t>
            </a:r>
            <a:r>
              <a:rPr lang="en-US" sz="1400" b="0" dirty="0"/>
              <a:t> </a:t>
            </a:r>
            <a:r>
              <a:rPr lang="en-US" sz="1400" b="0" dirty="0" err="1"/>
              <a:t>cơ</a:t>
            </a:r>
            <a:r>
              <a:rPr lang="en-US" sz="1400" b="0" dirty="0"/>
              <a:t> </a:t>
            </a:r>
            <a:r>
              <a:rPr lang="en-US" sz="1400" b="0" dirty="0" err="1"/>
              <a:t>học</a:t>
            </a:r>
            <a:r>
              <a:rPr lang="en-US" sz="1400" b="0" dirty="0"/>
              <a:t> </a:t>
            </a:r>
            <a:r>
              <a:rPr lang="en-US" sz="1400" b="0" dirty="0" err="1"/>
              <a:t>như</a:t>
            </a:r>
            <a:r>
              <a:rPr lang="en-US" sz="1400" b="0" dirty="0"/>
              <a:t> </a:t>
            </a:r>
            <a:r>
              <a:rPr lang="en-US" sz="1400" b="0" dirty="0" err="1"/>
              <a:t>ống</a:t>
            </a:r>
            <a:r>
              <a:rPr lang="en-US" sz="1400" b="0" dirty="0"/>
              <a:t> </a:t>
            </a:r>
            <a:r>
              <a:rPr lang="en-US" sz="1400" b="0" dirty="0" err="1"/>
              <a:t>kính</a:t>
            </a:r>
            <a:r>
              <a:rPr lang="en-US" sz="1400" b="0" dirty="0"/>
              <a:t> hay </a:t>
            </a:r>
            <a:r>
              <a:rPr lang="en-US" sz="1400" b="0" dirty="0" err="1"/>
              <a:t>bộ</a:t>
            </a:r>
            <a:r>
              <a:rPr lang="en-US" sz="1400" b="0" dirty="0"/>
              <a:t> </a:t>
            </a:r>
            <a:r>
              <a:rPr lang="en-US" sz="1400" b="0" dirty="0" err="1"/>
              <a:t>xử</a:t>
            </a:r>
            <a:r>
              <a:rPr lang="en-US" sz="1400" b="0" dirty="0"/>
              <a:t> </a:t>
            </a:r>
            <a:r>
              <a:rPr lang="en-US" sz="1400" b="0" dirty="0" err="1"/>
              <a:t>lí</a:t>
            </a:r>
            <a:r>
              <a:rPr lang="en-US" sz="1400" b="0" dirty="0"/>
              <a:t> </a:t>
            </a:r>
            <a:r>
              <a:rPr lang="en-US" sz="1400" b="0" dirty="0" err="1"/>
              <a:t>tín</a:t>
            </a:r>
            <a:r>
              <a:rPr lang="en-US" sz="1400" b="0" dirty="0"/>
              <a:t> </a:t>
            </a:r>
            <a:r>
              <a:rPr lang="en-US" sz="1400" b="0" dirty="0" err="1"/>
              <a:t>hiệu</a:t>
            </a:r>
            <a:r>
              <a:rPr lang="en-US" sz="1400" b="0" dirty="0"/>
              <a:t> </a:t>
            </a:r>
            <a:r>
              <a:rPr lang="en-US" sz="1400" b="0" dirty="0" err="1"/>
              <a:t>cũng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hưởng</a:t>
            </a:r>
            <a:r>
              <a:rPr lang="en-US" sz="1400" b="0" dirty="0"/>
              <a:t> </a:t>
            </a:r>
            <a:r>
              <a:rPr lang="en-US" sz="1400" b="0" dirty="0" err="1"/>
              <a:t>đến</a:t>
            </a:r>
            <a:r>
              <a:rPr lang="en-US" sz="1400" b="0" dirty="0"/>
              <a:t> chat </a:t>
            </a:r>
            <a:r>
              <a:rPr lang="en-US" sz="1400" b="0" dirty="0" err="1"/>
              <a:t>lượng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đầu</a:t>
            </a:r>
            <a:r>
              <a:rPr lang="en-US" sz="1400" b="0" dirty="0"/>
              <a:t> </a:t>
            </a:r>
            <a:r>
              <a:rPr lang="en-US" sz="1400" b="0" dirty="0" err="1"/>
              <a:t>ra</a:t>
            </a:r>
            <a:r>
              <a:rPr lang="en-US" sz="1400" b="0" dirty="0"/>
              <a:t> </a:t>
            </a:r>
            <a:r>
              <a:rPr lang="en-US" sz="1400" b="0" dirty="0" err="1"/>
              <a:t>thu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endParaRPr lang="en-US" sz="1400" b="0" dirty="0"/>
          </a:p>
          <a:p>
            <a:pPr marL="342900" indent="-342900">
              <a:buAutoNum type="arabicPeriod"/>
            </a:pPr>
            <a:endParaRPr lang="en-US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101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tưởng</a:t>
            </a:r>
            <a:r>
              <a:rPr lang="en-US" b="1" dirty="0"/>
              <a:t>: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Generative model </a:t>
            </a:r>
            <a:r>
              <a:rPr lang="en-US" b="1" dirty="0" err="1"/>
              <a:t>thông</a:t>
            </a:r>
            <a:r>
              <a:rPr lang="en-US" b="1" dirty="0"/>
              <a:t> qua </a:t>
            </a: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“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nghịch</a:t>
            </a:r>
            <a:r>
              <a:rPr lang="en-US" b="1" dirty="0"/>
              <a:t>” adversarial process. </a:t>
            </a:r>
          </a:p>
          <a:p>
            <a:pPr marL="228600" indent="-228600">
              <a:buAutoNum type="arabicPeriod"/>
            </a:pP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đó</a:t>
            </a:r>
            <a:r>
              <a:rPr lang="en-US" b="0" dirty="0"/>
              <a:t> Generative model G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“capture”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D </a:t>
            </a:r>
            <a:r>
              <a:rPr lang="en-US" b="0" dirty="0" err="1"/>
              <a:t>ước</a:t>
            </a:r>
            <a:r>
              <a:rPr lang="en-US" b="0" dirty="0"/>
              <a:t> </a:t>
            </a:r>
            <a:r>
              <a:rPr lang="en-US" b="0" dirty="0" err="1"/>
              <a:t>lượng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sample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that hay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giả</a:t>
            </a:r>
            <a:endParaRPr lang="en-US" b="0" dirty="0"/>
          </a:p>
          <a:p>
            <a:pPr marL="228600" indent="-228600">
              <a:buAutoNum type="arabicPeriod"/>
            </a:pPr>
            <a:endParaRPr lang="en-US" b="0" dirty="0"/>
          </a:p>
          <a:p>
            <a:endParaRPr lang="en-US" b="0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92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Generative model</a:t>
            </a:r>
            <a:r>
              <a:rPr lang="en-US" dirty="0"/>
              <a:t>: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lieu, ta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, qua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lieu D ta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phôi</a:t>
            </a:r>
            <a:r>
              <a:rPr lang="en-US" dirty="0"/>
              <a:t> </a:t>
            </a:r>
          </a:p>
          <a:p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 </a:t>
            </a:r>
            <a:r>
              <a:rPr lang="en-US" dirty="0" err="1"/>
              <a:t>nhẩt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cận</a:t>
            </a:r>
            <a:r>
              <a:rPr lang="en-US" b="1" dirty="0"/>
              <a:t>: </a:t>
            </a:r>
            <a:r>
              <a:rPr lang="en-US" b="0" dirty="0" err="1"/>
              <a:t>ý</a:t>
            </a:r>
            <a:r>
              <a:rPr lang="en-US" b="0" dirty="0"/>
              <a:t> </a:t>
            </a:r>
            <a:r>
              <a:rPr lang="en-US" b="0" dirty="0" err="1"/>
              <a:t>tưởng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chỉ</a:t>
            </a:r>
            <a:r>
              <a:rPr lang="en-US" b="0" dirty="0"/>
              <a:t> </a:t>
            </a:r>
            <a:r>
              <a:rPr lang="en-US" b="0" dirty="0" err="1"/>
              <a:t>ước</a:t>
            </a:r>
            <a:r>
              <a:rPr lang="en-US" b="0" dirty="0"/>
              <a:t> </a:t>
            </a:r>
            <a:r>
              <a:rPr lang="en-US" b="0" dirty="0" err="1"/>
              <a:t>lượng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generative model </a:t>
            </a:r>
            <a:r>
              <a:rPr lang="en-US" b="0" dirty="0" err="1"/>
              <a:t>sao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nó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r>
              <a:rPr lang="en-US" b="0" dirty="0"/>
              <a:t> going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từ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</a:t>
            </a:r>
          </a:p>
          <a:p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thích</a:t>
            </a:r>
            <a:r>
              <a:rPr lang="en-US" b="1" dirty="0"/>
              <a:t>:</a:t>
            </a:r>
            <a:r>
              <a:rPr lang="en-US" b="0" dirty="0"/>
              <a:t>  Ta </a:t>
            </a:r>
            <a:r>
              <a:rPr lang="en-US" b="0" dirty="0" err="1"/>
              <a:t>không</a:t>
            </a:r>
            <a:r>
              <a:rPr lang="en-US" b="0" dirty="0"/>
              <a:t> </a:t>
            </a:r>
            <a:r>
              <a:rPr lang="en-US" b="0" dirty="0" err="1"/>
              <a:t>cần</a:t>
            </a:r>
            <a:r>
              <a:rPr lang="en-US" b="0" dirty="0"/>
              <a:t> </a:t>
            </a:r>
            <a:r>
              <a:rPr lang="en-US" b="0" dirty="0" err="1"/>
              <a:t>phải</a:t>
            </a:r>
            <a:r>
              <a:rPr lang="en-US" b="0" dirty="0"/>
              <a:t> </a:t>
            </a:r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 (explicit density estimation) (</a:t>
            </a:r>
            <a:r>
              <a:rPr lang="en-US" b="0" dirty="0" err="1"/>
              <a:t>vì</a:t>
            </a:r>
            <a:r>
              <a:rPr lang="en-US" b="0" dirty="0"/>
              <a:t> </a:t>
            </a:r>
            <a:r>
              <a:rPr lang="en-US" b="0" dirty="0" err="1"/>
              <a:t>điều</a:t>
            </a:r>
            <a:r>
              <a:rPr lang="en-US" b="0" dirty="0"/>
              <a:t> </a:t>
            </a:r>
            <a:r>
              <a:rPr lang="en-US" b="0" dirty="0" err="1"/>
              <a:t>này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rất</a:t>
            </a:r>
            <a:r>
              <a:rPr lang="en-US" b="0" dirty="0"/>
              <a:t> </a:t>
            </a:r>
            <a:r>
              <a:rPr lang="en-US" b="0" dirty="0" err="1"/>
              <a:t>tốn</a:t>
            </a:r>
            <a:r>
              <a:rPr lang="en-US" b="0" dirty="0"/>
              <a:t> </a:t>
            </a:r>
            <a:r>
              <a:rPr lang="en-US" b="0" dirty="0" err="1"/>
              <a:t>công</a:t>
            </a:r>
            <a:r>
              <a:rPr lang="en-US" b="0" dirty="0"/>
              <a:t> </a:t>
            </a:r>
            <a:r>
              <a:rPr lang="en-US" b="0" dirty="0" err="1"/>
              <a:t>sức</a:t>
            </a:r>
            <a:r>
              <a:rPr lang="en-US" b="0" dirty="0"/>
              <a:t>)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thay</a:t>
            </a:r>
            <a:r>
              <a:rPr lang="en-US" b="0" dirty="0"/>
              <a:t> </a:t>
            </a:r>
            <a:r>
              <a:rPr lang="en-US" b="0" dirty="0" err="1"/>
              <a:t>vào</a:t>
            </a:r>
            <a:r>
              <a:rPr lang="en-US" b="0" dirty="0"/>
              <a:t> </a:t>
            </a:r>
            <a:r>
              <a:rPr lang="en-US" b="0" dirty="0" err="1"/>
              <a:t>đó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mạng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sinh</a:t>
            </a:r>
            <a:r>
              <a:rPr lang="en-US" b="0" dirty="0"/>
              <a:t> G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going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</a:t>
            </a:r>
          </a:p>
          <a:p>
            <a:endParaRPr lang="en-US" b="0" dirty="0"/>
          </a:p>
          <a:p>
            <a:r>
              <a:rPr lang="en-US" b="0" dirty="0" err="1"/>
              <a:t>Có</a:t>
            </a:r>
            <a:r>
              <a:rPr lang="en-US" b="0" dirty="0"/>
              <a:t> 2 </a:t>
            </a:r>
            <a:r>
              <a:rPr lang="en-US" b="0" dirty="0" err="1"/>
              <a:t>cách</a:t>
            </a:r>
            <a:r>
              <a:rPr lang="en-US" b="0" dirty="0"/>
              <a:t> </a:t>
            </a:r>
            <a:r>
              <a:rPr lang="en-US" b="0" dirty="0" err="1"/>
              <a:t>phổ</a:t>
            </a:r>
            <a:r>
              <a:rPr lang="en-US" b="0" dirty="0"/>
              <a:t> </a:t>
            </a:r>
            <a:r>
              <a:rPr lang="en-US" b="0" dirty="0" err="1"/>
              <a:t>biến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thực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G(z) </a:t>
            </a:r>
            <a:r>
              <a:rPr lang="en-US" b="0" dirty="0" err="1"/>
              <a:t>là</a:t>
            </a:r>
            <a:r>
              <a:rPr lang="en-US" b="0" dirty="0"/>
              <a:t> Variational Autoencoders </a:t>
            </a:r>
            <a:r>
              <a:rPr lang="en-US" b="0" dirty="0" err="1"/>
              <a:t>và</a:t>
            </a:r>
            <a:r>
              <a:rPr lang="en-US" b="0" dirty="0"/>
              <a:t> GANs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042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GANs,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neural: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thủ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trở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mẫu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(Generator):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Genrator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đầu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giống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chiếc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Discriminator.</a:t>
            </a:r>
          </a:p>
          <a:p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(Discriminator):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tế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Generator,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phải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đâu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giống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soát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tục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thúc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hay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Tóm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lừa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hướng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dẫn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 input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generator G(z)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input z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(z),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thuộc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p(z),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latent space,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nhiễu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(noise). 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G(z)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network D(x).</a:t>
            </a: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network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input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 (real sample)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(generated sample)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Real sample x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(x). D(x)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binary classification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sigmoid,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khoảng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0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đầu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lớn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nhãn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thiểu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thiểu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log(1 - D(G(z))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minimax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V(D,G):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𝐸_(𝑥~𝑝_𝑑𝑎𝑡𝑎 (𝑥) )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[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log⁡𝐷(𝑥) ] 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vọng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training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training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𝐸_(𝑧~𝑝_𝑑𝑎𝑡𝑎 (𝑧) )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[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log⁡〖(1−𝐷(𝐺(𝑧)))〗 ] 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vọng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maximize V(D,G)  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785794"/>
            <a:ext cx="9144000" cy="2492375"/>
          </a:xfrm>
          <a:ln>
            <a:miter lim="800000"/>
            <a:headEnd/>
            <a:tailEnd/>
          </a:ln>
        </p:spPr>
        <p:txBody>
          <a:bodyPr vert="horz" wrap="square" lIns="114287" tIns="58731" rIns="114287" bIns="58731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5000"/>
              </a:lnSpc>
              <a:defRPr/>
            </a:pP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Nghiên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cứu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mô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hình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mạng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SRGAN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trong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nâng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cao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độ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phân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giải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ảnh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và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ứng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dụng</a:t>
            </a:r>
            <a:endParaRPr lang="en-US" altLang="ko-KR" sz="3600" b="1" dirty="0">
              <a:solidFill>
                <a:srgbClr val="0C029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ea typeface="HY견명조" pitchFamily="18" charset="-127"/>
            </a:endParaRP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187624" y="3786188"/>
            <a:ext cx="6746522" cy="45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8889" tIns="44445" rIns="88889" bIns="44445">
            <a:spAutoFit/>
          </a:bodyPr>
          <a:lstStyle/>
          <a:p>
            <a:pPr algn="ctr" defTabSz="877888"/>
            <a:r>
              <a:rPr lang="en-US" altLang="ko-KR" sz="2400" b="1" dirty="0" err="1">
                <a:solidFill>
                  <a:schemeClr val="tx1"/>
                </a:solidFill>
                <a:latin typeface="Palatino Linotype" pitchFamily="18" charset="0"/>
              </a:rPr>
              <a:t>Vũ</a:t>
            </a:r>
            <a:r>
              <a:rPr lang="en-US" altLang="ko-KR" sz="2400" b="1" dirty="0">
                <a:solidFill>
                  <a:schemeClr val="tx1"/>
                </a:solidFill>
                <a:latin typeface="Palatino Linotype" pitchFamily="18" charset="0"/>
              </a:rPr>
              <a:t> Anh Tú – K29A</a:t>
            </a:r>
            <a:endParaRPr lang="en-US" altLang="ko-KR" sz="2400" b="1" baseline="30000" dirty="0">
              <a:solidFill>
                <a:schemeClr val="tx1"/>
              </a:solidFill>
              <a:latin typeface="Palatino Linotype" pitchFamily="18" charset="0"/>
            </a:endParaRPr>
          </a:p>
        </p:txBody>
      </p:sp>
      <p:pic>
        <p:nvPicPr>
          <p:cNvPr id="7" name="Picture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753297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914400" y="1070415"/>
            <a:ext cx="770413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Độ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giải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ảnh</a:t>
            </a:r>
            <a:endParaRPr lang="en-US" altLang="ko-KR" sz="2200" b="1" dirty="0"/>
          </a:p>
        </p:txBody>
      </p:sp>
      <p:sp>
        <p:nvSpPr>
          <p:cNvPr id="10" name="Oval 25"/>
          <p:cNvSpPr>
            <a:spLocks noChangeArrowheads="1"/>
          </p:cNvSpPr>
          <p:nvPr/>
        </p:nvSpPr>
        <p:spPr bwMode="auto">
          <a:xfrm>
            <a:off x="762000" y="1285859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914400" y="1785926"/>
            <a:ext cx="7704138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Mạng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tạo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sinh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biệt</a:t>
            </a:r>
            <a:r>
              <a:rPr lang="en-US" altLang="ko-KR" sz="2200" b="1" dirty="0"/>
              <a:t> (GAN)</a:t>
            </a:r>
          </a:p>
        </p:txBody>
      </p:sp>
      <p:sp>
        <p:nvSpPr>
          <p:cNvPr id="12" name="Oval 25"/>
          <p:cNvSpPr>
            <a:spLocks noChangeArrowheads="1"/>
          </p:cNvSpPr>
          <p:nvPr/>
        </p:nvSpPr>
        <p:spPr bwMode="auto">
          <a:xfrm>
            <a:off x="762000" y="1928801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920750" y="2411402"/>
            <a:ext cx="7704138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Mạng</a:t>
            </a:r>
            <a:r>
              <a:rPr lang="en-US" altLang="ko-KR" sz="2200" b="1" dirty="0"/>
              <a:t> SRGAN </a:t>
            </a:r>
            <a:r>
              <a:rPr lang="en-US" altLang="ko-KR" sz="2200" b="1" dirty="0" err="1"/>
              <a:t>và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ứng</a:t>
            </a:r>
            <a:r>
              <a:rPr lang="en-US" altLang="ko-KR" sz="2200" b="1" dirty="0"/>
              <a:t> dung </a:t>
            </a:r>
            <a:r>
              <a:rPr lang="en-US" altLang="ko-KR" sz="2200" b="1" dirty="0" err="1"/>
              <a:t>trong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nâng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cao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độ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giải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ảnh</a:t>
            </a:r>
            <a:r>
              <a:rPr lang="en-US" altLang="ko-KR" sz="2200" b="1" dirty="0"/>
              <a:t> </a:t>
            </a:r>
          </a:p>
        </p:txBody>
      </p:sp>
      <p:sp>
        <p:nvSpPr>
          <p:cNvPr id="14" name="Oval 25"/>
          <p:cNvSpPr>
            <a:spLocks noChangeArrowheads="1"/>
          </p:cNvSpPr>
          <p:nvPr/>
        </p:nvSpPr>
        <p:spPr bwMode="auto">
          <a:xfrm>
            <a:off x="768350" y="2554277"/>
            <a:ext cx="134938" cy="125412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914400" y="3176512"/>
            <a:ext cx="7704138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Kết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quả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thực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nghiệm</a:t>
            </a:r>
            <a:endParaRPr lang="en-US" altLang="ko-KR" sz="2200" b="1" dirty="0"/>
          </a:p>
        </p:txBody>
      </p:sp>
      <p:sp>
        <p:nvSpPr>
          <p:cNvPr id="18" name="Oval 25"/>
          <p:cNvSpPr>
            <a:spLocks noChangeArrowheads="1"/>
          </p:cNvSpPr>
          <p:nvPr/>
        </p:nvSpPr>
        <p:spPr bwMode="auto">
          <a:xfrm>
            <a:off x="762000" y="3319387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972319" y="3775000"/>
            <a:ext cx="7704137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Kết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luận</a:t>
            </a:r>
            <a:endParaRPr lang="en-US" altLang="ko-KR" sz="2200" b="1" dirty="0"/>
          </a:p>
        </p:txBody>
      </p:sp>
      <p:sp>
        <p:nvSpPr>
          <p:cNvPr id="20" name="Oval 25"/>
          <p:cNvSpPr>
            <a:spLocks noChangeArrowheads="1"/>
          </p:cNvSpPr>
          <p:nvPr/>
        </p:nvSpPr>
        <p:spPr bwMode="auto">
          <a:xfrm>
            <a:off x="766763" y="3917875"/>
            <a:ext cx="134937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6" name="Line 31">
            <a:extLst>
              <a:ext uri="{FF2B5EF4-FFF2-40B4-BE49-F238E27FC236}">
                <a16:creationId xmlns:a16="http://schemas.microsoft.com/office/drawing/2014/main" id="{A91EB084-62DC-374A-B917-8639997AC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33">
            <a:extLst>
              <a:ext uri="{FF2B5EF4-FFF2-40B4-BE49-F238E27FC236}">
                <a16:creationId xmlns:a16="http://schemas.microsoft.com/office/drawing/2014/main" id="{22DB2BFC-497E-0A4D-AFAC-8E161BED1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1797287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Đề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cương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1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4232F-7157-4147-9925-19A0D437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15" y="952690"/>
            <a:ext cx="5751370" cy="3177454"/>
          </a:xfrm>
          <a:prstGeom prst="rect">
            <a:avLst/>
          </a:prstGeom>
        </p:spPr>
      </p:pic>
      <p:sp>
        <p:nvSpPr>
          <p:cNvPr id="17" name="Text Box 24">
            <a:extLst>
              <a:ext uri="{FF2B5EF4-FFF2-40B4-BE49-F238E27FC236}">
                <a16:creationId xmlns:a16="http://schemas.microsoft.com/office/drawing/2014/main" id="{D1B9AA71-172A-2443-8ACC-DAFE1F6E2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180517"/>
            <a:ext cx="77041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Định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nghĩa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: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mức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chi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tiết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thông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tin)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chứa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bức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endParaRPr lang="en-US" altLang="ko-KR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0" y="4653136"/>
            <a:ext cx="77041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DPI (Dots per inch):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chỉ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để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phân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in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ấn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. </a:t>
            </a:r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AFBAB093-A3CF-6443-90BD-D1C8422F2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33">
            <a:extLst>
              <a:ext uri="{FF2B5EF4-FFF2-40B4-BE49-F238E27FC236}">
                <a16:creationId xmlns:a16="http://schemas.microsoft.com/office/drawing/2014/main" id="{E8D44019-9F31-E34A-9629-257FBB0E0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310373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Độ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giải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ảnh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4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1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0" y="5651956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yếu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hưởng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đến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lượng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gồm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có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toán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tử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mờ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(H),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hưởng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bởi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chuyển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(F),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quá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mẫu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(D)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biến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nhiễu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D91BF8-1E0A-7844-9C26-5362733F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1651A56-F973-4F4A-B0AB-5C203BDA9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00304"/>
              </p:ext>
            </p:extLst>
          </p:nvPr>
        </p:nvGraphicFramePr>
        <p:xfrm>
          <a:off x="1583668" y="859136"/>
          <a:ext cx="5976664" cy="350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3" r:id="rId4" imgW="17424400" imgH="10045700" progId="Visio.Drawing.11">
                  <p:embed/>
                </p:oleObj>
              </mc:Choice>
              <mc:Fallback>
                <p:oleObj r:id="rId4" imgW="17424400" imgH="100457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668" y="859136"/>
                        <a:ext cx="5976664" cy="3503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9500A51-0B5A-1E42-BB5A-00105E452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545773"/>
              </p:ext>
            </p:extLst>
          </p:nvPr>
        </p:nvGraphicFramePr>
        <p:xfrm>
          <a:off x="3041451" y="4797152"/>
          <a:ext cx="3456385" cy="405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4" r:id="rId6" imgW="2044700" imgH="241300" progId="Equation.DSMT4">
                  <p:embed/>
                </p:oleObj>
              </mc:Choice>
              <mc:Fallback>
                <p:oleObj r:id="rId6" imgW="20447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451" y="4797152"/>
                        <a:ext cx="3456385" cy="4053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31">
            <a:extLst>
              <a:ext uri="{FF2B5EF4-FFF2-40B4-BE49-F238E27FC236}">
                <a16:creationId xmlns:a16="http://schemas.microsoft.com/office/drawing/2014/main" id="{23625C84-063D-6748-B84E-7F300A7ED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33">
            <a:extLst>
              <a:ext uri="{FF2B5EF4-FFF2-40B4-BE49-F238E27FC236}">
                <a16:creationId xmlns:a16="http://schemas.microsoft.com/office/drawing/2014/main" id="{B61036E2-02EF-DF44-9C7B-52113F7E3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310373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Độ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giải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ảnh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8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4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5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pic>
        <p:nvPicPr>
          <p:cNvPr id="26" name="Picture 25" descr="MacOS El Capitan:Users:macbookpro:Desktop:Ảnh chụp Màn hình 2018-02-07 lúc 09.19.0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0" y="1340768"/>
            <a:ext cx="7675463" cy="28337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4">
            <a:extLst>
              <a:ext uri="{FF2B5EF4-FFF2-40B4-BE49-F238E27FC236}">
                <a16:creationId xmlns:a16="http://schemas.microsoft.com/office/drawing/2014/main" id="{24989A71-EF5F-DA41-9E95-7D9CCA393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0" y="5651956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Lần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đầu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tiên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được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Ian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J.Goodfellow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cộng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sự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giới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thiệu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10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năm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4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5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F5C7E13D-DC32-9843-B575-974B44A6B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82" y="980728"/>
            <a:ext cx="662041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2200" b="1" dirty="0" err="1"/>
              <a:t>Mô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hình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tạo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sinh</a:t>
            </a:r>
            <a:r>
              <a:rPr lang="en-US" altLang="ko-KR" sz="2200" b="1" dirty="0"/>
              <a:t> (Generative Model)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A4C3B-FDCA-6249-BA5E-C346C796A4F3}"/>
              </a:ext>
            </a:extLst>
          </p:cNvPr>
          <p:cNvSpPr/>
          <p:nvPr/>
        </p:nvSpPr>
        <p:spPr bwMode="auto">
          <a:xfrm>
            <a:off x="1187624" y="1616353"/>
            <a:ext cx="1944216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True distribution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ea typeface="굴림" pitchFamily="50" charset="-127"/>
              </a:rPr>
              <a:t>P(x)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4EA49D-4EC8-4043-997D-DE9B9D163A5B}"/>
              </a:ext>
            </a:extLst>
          </p:cNvPr>
          <p:cNvSpPr/>
          <p:nvPr/>
        </p:nvSpPr>
        <p:spPr bwMode="auto">
          <a:xfrm>
            <a:off x="3779912" y="1616353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Samples</a:t>
            </a:r>
          </a:p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{x1, x2 .. </a:t>
            </a:r>
            <a:r>
              <a:rPr kumimoji="1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xn</a:t>
            </a: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D0726-7E92-F241-955B-4F48170D3BB1}"/>
              </a:ext>
            </a:extLst>
          </p:cNvPr>
          <p:cNvSpPr/>
          <p:nvPr/>
        </p:nvSpPr>
        <p:spPr bwMode="auto">
          <a:xfrm>
            <a:off x="6156176" y="1616353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Estimate density P(x)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3F8AD-51EE-1D41-ABBD-418C52B03A1B}"/>
              </a:ext>
            </a:extLst>
          </p:cNvPr>
          <p:cNvCxnSpPr>
            <a:stCxn id="4" idx="3"/>
            <a:endCxn id="9" idx="1"/>
          </p:cNvCxnSpPr>
          <p:nvPr/>
        </p:nvCxnSpPr>
        <p:spPr bwMode="auto">
          <a:xfrm>
            <a:off x="3131840" y="2012397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FA3B7-B0E2-5147-B8F4-AE5E7709AE04}"/>
              </a:ext>
            </a:extLst>
          </p:cNvPr>
          <p:cNvCxnSpPr>
            <a:stCxn id="9" idx="3"/>
            <a:endCxn id="10" idx="1"/>
          </p:cNvCxnSpPr>
          <p:nvPr/>
        </p:nvCxnSpPr>
        <p:spPr bwMode="auto">
          <a:xfrm>
            <a:off x="5508104" y="2012397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97A46-DC90-8D4B-88F6-417265371682}"/>
              </a:ext>
            </a:extLst>
          </p:cNvPr>
          <p:cNvSpPr/>
          <p:nvPr/>
        </p:nvSpPr>
        <p:spPr bwMode="auto">
          <a:xfrm>
            <a:off x="1187624" y="3868633"/>
            <a:ext cx="1944216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True distribution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ea typeface="굴림" pitchFamily="50" charset="-127"/>
              </a:rPr>
              <a:t>P(x)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BF849C-FD68-2D44-A846-52BE7ADDA7D1}"/>
              </a:ext>
            </a:extLst>
          </p:cNvPr>
          <p:cNvSpPr/>
          <p:nvPr/>
        </p:nvSpPr>
        <p:spPr bwMode="auto">
          <a:xfrm>
            <a:off x="3779912" y="3868633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Samples</a:t>
            </a:r>
          </a:p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{x1, x2 .. </a:t>
            </a:r>
            <a:r>
              <a:rPr kumimoji="1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xn</a:t>
            </a: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098B5C-3EED-3D40-9412-5A842EDD48EA}"/>
              </a:ext>
            </a:extLst>
          </p:cNvPr>
          <p:cNvSpPr/>
          <p:nvPr/>
        </p:nvSpPr>
        <p:spPr bwMode="auto">
          <a:xfrm>
            <a:off x="6156176" y="3868633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Estimate generator </a:t>
            </a:r>
            <a:r>
              <a:rPr lang="en-US" dirty="0">
                <a:ea typeface="굴림" pitchFamily="50" charset="-127"/>
              </a:rPr>
              <a:t>G</a:t>
            </a: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(</a:t>
            </a:r>
            <a:r>
              <a:rPr lang="en-US" dirty="0">
                <a:ea typeface="굴림" pitchFamily="50" charset="-127"/>
              </a:rPr>
              <a:t>z</a:t>
            </a: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F03F63-7F48-0F40-870C-575080A3E9B3}"/>
              </a:ext>
            </a:extLst>
          </p:cNvPr>
          <p:cNvCxnSpPr>
            <a:stCxn id="22" idx="3"/>
            <a:endCxn id="23" idx="1"/>
          </p:cNvCxnSpPr>
          <p:nvPr/>
        </p:nvCxnSpPr>
        <p:spPr bwMode="auto">
          <a:xfrm>
            <a:off x="3131840" y="4264677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4A041B-08AE-CE4A-BD7D-297065CE791C}"/>
              </a:ext>
            </a:extLst>
          </p:cNvPr>
          <p:cNvCxnSpPr>
            <a:stCxn id="23" idx="3"/>
            <a:endCxn id="27" idx="1"/>
          </p:cNvCxnSpPr>
          <p:nvPr/>
        </p:nvCxnSpPr>
        <p:spPr bwMode="auto">
          <a:xfrm>
            <a:off x="5508104" y="4264677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" name="Down Arrow 13">
            <a:extLst>
              <a:ext uri="{FF2B5EF4-FFF2-40B4-BE49-F238E27FC236}">
                <a16:creationId xmlns:a16="http://schemas.microsoft.com/office/drawing/2014/main" id="{23434772-166B-AF46-8F01-545F49330E9C}"/>
              </a:ext>
            </a:extLst>
          </p:cNvPr>
          <p:cNvSpPr/>
          <p:nvPr/>
        </p:nvSpPr>
        <p:spPr bwMode="auto">
          <a:xfrm>
            <a:off x="4427984" y="2730626"/>
            <a:ext cx="288032" cy="815821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64832B7C-D14F-8A4D-A20D-8F55D5169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182206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Variational Autoencoders</a:t>
            </a:r>
          </a:p>
          <a:p>
            <a:pPr marL="342900" indent="-342900" algn="just">
              <a:buAutoNum type="arabicPeriod"/>
            </a:pP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Generative Adversarial Nets</a:t>
            </a:r>
          </a:p>
        </p:txBody>
      </p:sp>
    </p:spTree>
    <p:extLst>
      <p:ext uri="{BB962C8B-B14F-4D97-AF65-F5344CB8AC3E}">
        <p14:creationId xmlns:p14="http://schemas.microsoft.com/office/powerpoint/2010/main" val="16885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  <a:p>
            <a:endParaRPr lang="en-US" altLang="ko-KR" sz="2400" b="1" i="1" baseline="30000" dirty="0">
              <a:solidFill>
                <a:srgbClr val="FF0000"/>
              </a:solidFill>
              <a:latin typeface="Verdana" pitchFamily="34" charset="0"/>
            </a:endParaRPr>
          </a:p>
        </p:txBody>
      </p:sp>
      <p:cxnSp>
        <p:nvCxnSpPr>
          <p:cNvPr id="13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4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30" y="1613990"/>
            <a:ext cx="7359986" cy="3503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48" y="5271798"/>
            <a:ext cx="7168149" cy="626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5787162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Applications of GANs in imaging</a:t>
            </a:r>
            <a:endParaRPr lang="en-US" altLang="ko-KR" sz="2400" b="1" i="1" baseline="30000" dirty="0">
              <a:solidFill>
                <a:srgbClr val="FF0000"/>
              </a:solidFill>
              <a:latin typeface="Verdana" pitchFamily="34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5" name="Picture 2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51" y="1347728"/>
            <a:ext cx="3322210" cy="2503056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20" y="1289805"/>
            <a:ext cx="3423354" cy="1300766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75" y="4048128"/>
            <a:ext cx="4974650" cy="2009104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39" y="2590571"/>
            <a:ext cx="3335935" cy="130076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77142" y="3797224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Source Sans Pro" panose="020B0604020202020204" charset="0"/>
              </a:rPr>
              <a:t>Text to Image translation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3860" y="383341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Source Sans Pro" panose="020B0604020202020204" charset="0"/>
              </a:rPr>
              <a:t>Image to image translation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07724" y="56879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Source Sans Pro" panose="020B0604020202020204" charset="0"/>
              </a:rPr>
              <a:t>Image super-resolution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32372</TotalTime>
  <Words>1114</Words>
  <Application>Microsoft Macintosh PowerPoint</Application>
  <PresentationFormat>Letter Paper (8.5x11 in)</PresentationFormat>
  <Paragraphs>84</Paragraphs>
  <Slides>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굴림</vt:lpstr>
      <vt:lpstr>Arial</vt:lpstr>
      <vt:lpstr>Palatino Linotype</vt:lpstr>
      <vt:lpstr>Source Sans Pro</vt:lpstr>
      <vt:lpstr>Times New Roman</vt:lpstr>
      <vt:lpstr>Verdana</vt:lpstr>
      <vt:lpstr>Custom Design</vt:lpstr>
      <vt:lpstr>Visio.Drawing.11</vt:lpstr>
      <vt:lpstr>Equation.DSMT4</vt:lpstr>
      <vt:lpstr>Nghiên cứu mô hình mạng SRGAN trong nâng cao độ phân giải ảnh và ứng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Computer 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Spline-Regularized Image Reconstruction Methods Applied to Limited-Angle Tomography</dc:title>
  <dc:creator>Van-Giang Nguyen</dc:creator>
  <cp:lastModifiedBy>Vu Anh Tu</cp:lastModifiedBy>
  <cp:revision>2907</cp:revision>
  <cp:lastPrinted>1999-07-18T06:27:43Z</cp:lastPrinted>
  <dcterms:created xsi:type="dcterms:W3CDTF">1995-06-17T23:31:02Z</dcterms:created>
  <dcterms:modified xsi:type="dcterms:W3CDTF">2019-09-21T14:43:20Z</dcterms:modified>
</cp:coreProperties>
</file>